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8" r:id="rId19"/>
    <p:sldId id="274" r:id="rId20"/>
    <p:sldId id="275" r:id="rId21"/>
    <p:sldId id="276" r:id="rId22"/>
    <p:sldId id="277" r:id="rId23"/>
    <p:sldId id="27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4D3D248-980D-4D21-8C52-2859F9BC006F}" type="datetimeFigureOut">
              <a:rPr lang="en-US" smtClean="0"/>
              <a:pPr/>
              <a:t>11/30/2015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59B307C-159E-42CF-9128-D58DFAE2B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D3D248-980D-4D21-8C52-2859F9BC006F}" type="datetimeFigureOut">
              <a:rPr lang="en-US" smtClean="0"/>
              <a:pPr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9B307C-159E-42CF-9128-D58DFAE2B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4D3D248-980D-4D21-8C52-2859F9BC006F}" type="datetimeFigureOut">
              <a:rPr lang="en-US" smtClean="0"/>
              <a:pPr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59B307C-159E-42CF-9128-D58DFAE2B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D3D248-980D-4D21-8C52-2859F9BC006F}" type="datetimeFigureOut">
              <a:rPr lang="en-US" smtClean="0"/>
              <a:pPr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9B307C-159E-42CF-9128-D58DFAE2B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4D3D248-980D-4D21-8C52-2859F9BC006F}" type="datetimeFigureOut">
              <a:rPr lang="en-US" smtClean="0"/>
              <a:pPr/>
              <a:t>11/30/2015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59B307C-159E-42CF-9128-D58DFAE2B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D3D248-980D-4D21-8C52-2859F9BC006F}" type="datetimeFigureOut">
              <a:rPr lang="en-US" smtClean="0"/>
              <a:pPr/>
              <a:t>11/30/2015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9B307C-159E-42CF-9128-D58DFAE2B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D3D248-980D-4D21-8C52-2859F9BC006F}" type="datetimeFigureOut">
              <a:rPr lang="en-US" smtClean="0"/>
              <a:pPr/>
              <a:t>11/30/2015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9B307C-159E-42CF-9128-D58DFAE2B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D3D248-980D-4D21-8C52-2859F9BC006F}" type="datetimeFigureOut">
              <a:rPr lang="en-US" smtClean="0"/>
              <a:pPr/>
              <a:t>11/30/2015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9B307C-159E-42CF-9128-D58DFAE2B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4D3D248-980D-4D21-8C52-2859F9BC006F}" type="datetimeFigureOut">
              <a:rPr lang="en-US" smtClean="0"/>
              <a:pPr/>
              <a:t>11/30/2015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9B307C-159E-42CF-9128-D58DFAE2B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D3D248-980D-4D21-8C52-2859F9BC006F}" type="datetimeFigureOut">
              <a:rPr lang="en-US" smtClean="0"/>
              <a:pPr/>
              <a:t>11/30/2015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9B307C-159E-42CF-9128-D58DFAE2B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D3D248-980D-4D21-8C52-2859F9BC006F}" type="datetimeFigureOut">
              <a:rPr lang="en-US" smtClean="0"/>
              <a:pPr/>
              <a:t>11/30/2015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9B307C-159E-42CF-9128-D58DFAE2BA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4D3D248-980D-4D21-8C52-2859F9BC006F}" type="datetimeFigureOut">
              <a:rPr lang="en-US" smtClean="0"/>
              <a:pPr/>
              <a:t>11/30/2015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59B307C-159E-42CF-9128-D58DFAE2B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Permutations and combinations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75360"/>
          </a:xfrm>
        </p:spPr>
        <p:txBody>
          <a:bodyPr>
            <a:normAutofit fontScale="90000"/>
          </a:bodyPr>
          <a:lstStyle/>
          <a:p>
            <a:r>
              <a:rPr lang="en-US" b="0" dirty="0" smtClean="0"/>
              <a:t>Permutations of less than 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395318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Imagine putting the letters 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a, b, c, 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into a hat, and then drawing two of them in succession.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can draw the first in 4 different ways:  either 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or 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or 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or 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 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After that has happened, there are 3 ways to choose the second.  That is, to 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each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of those 4 ways there correspond 3. 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Therefore, there are 4×3  or 12  possible ways to choose two letters from four.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5562600"/>
            <a:ext cx="16002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7239000" cy="5638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number of ways of choosing 2 letters from 4 is 4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 = 12.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will symbolize this as  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   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= 4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 lower index 2 indicates the number of factors.  The upper index 4 indicates the first factor.</a:t>
            </a:r>
          </a:p>
          <a:p>
            <a:pPr>
              <a:spcAft>
                <a:spcPts val="600"/>
              </a:spcAft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 example,  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 means "the number of permutations of 8 different things taken 3 at a time."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= 8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6 = 336 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There are 8 ways to choose the first, 7 ways to choose the second, and 6 ways to choose the third.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7315200" cy="584613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Example: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what order could 16 pool balls be in?</a:t>
            </a:r>
          </a:p>
          <a:p>
            <a:pPr>
              <a:spcAft>
                <a:spcPts val="60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Answer: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16! = 20,922,789,888,000</a:t>
            </a:r>
          </a:p>
          <a:p>
            <a:pPr>
              <a:spcAft>
                <a:spcPts val="600"/>
              </a:spcAft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Example: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How many ways could 3 pool balls could be arranged out of 16 balls?</a:t>
            </a:r>
          </a:p>
          <a:p>
            <a:pPr>
              <a:spcAft>
                <a:spcPts val="60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Answer: 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16 × 15 × 14 = 3,360</a:t>
            </a:r>
          </a:p>
          <a:p>
            <a:pPr>
              <a:spcAft>
                <a:spcPts val="600"/>
              </a:spcAft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Notice:</a:t>
            </a:r>
          </a:p>
          <a:p>
            <a:pPr>
              <a:spcAft>
                <a:spcPts val="600"/>
              </a:spcAft>
            </a:pPr>
            <a:endParaRPr lang="en-US" altLang="zh-CN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Do you see? 16! / 13! = 16 × 15 × 14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3962400"/>
            <a:ext cx="49149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7239000" cy="685800"/>
          </a:xfrm>
        </p:spPr>
        <p:txBody>
          <a:bodyPr/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In general,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 descr="C:\Documents and Settings\user\Application Data\Tencent\Users\3283433498\QQ\WinTemp\RichOle\}38JNXNS{)W}~Z`B~WAOI}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533400"/>
            <a:ext cx="7542508" cy="1219200"/>
          </a:xfrm>
          <a:prstGeom prst="rect">
            <a:avLst/>
          </a:prstGeom>
          <a:noFill/>
        </p:spPr>
      </p:pic>
      <p:pic>
        <p:nvPicPr>
          <p:cNvPr id="5122" name="Picture 2" descr="C:\Documents and Settings\user\Application Data\Tencent\Users\3283433498\QQ\WinTemp\RichOle\5GDHC@TGZ4{DI8WGTP@[V0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2895600"/>
            <a:ext cx="4889500" cy="762000"/>
          </a:xfrm>
          <a:prstGeom prst="rect">
            <a:avLst/>
          </a:prstGeom>
          <a:noFill/>
        </p:spPr>
      </p:pic>
      <p:pic>
        <p:nvPicPr>
          <p:cNvPr id="5124" name="Picture 4" descr="C:\Documents and Settings\user\Application Data\Tencent\Users\3283433498\QQ\WinTemp\RichOle\SYWA@RZ4F3D8Q`3W}A%W2E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0200" y="3962400"/>
            <a:ext cx="1876425" cy="1038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239000" cy="822960"/>
          </a:xfrm>
        </p:spPr>
        <p:txBody>
          <a:bodyPr/>
          <a:lstStyle/>
          <a:p>
            <a:r>
              <a:rPr lang="en-US" altLang="zh-CN" dirty="0" smtClean="0"/>
              <a:t>Combinations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7239000" cy="54102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"My fruit salad is a combination of apples, grapes and bananas"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don't care what order the fruits are in, they could also be "bananas, grapes and apples" or "grapes, apples and bananas", its the same fruit salad.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 if the order does matter it is a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Permutation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If the order doesn't matter, it is a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Combination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Aft>
                <a:spcPts val="600"/>
              </a:spcAft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There are also two types of combinations:</a:t>
            </a:r>
          </a:p>
          <a:p>
            <a:pPr>
              <a:spcAft>
                <a:spcPts val="60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Repetition is Allowed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such as coins in your pocket (5,5,5,10,10)</a:t>
            </a:r>
          </a:p>
          <a:p>
            <a:pPr>
              <a:spcAft>
                <a:spcPts val="60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No Repetition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such as lottery numbers (2,14,15,27,30,33)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70560"/>
          </a:xfrm>
        </p:spPr>
        <p:txBody>
          <a:bodyPr>
            <a:normAutofit/>
          </a:bodyPr>
          <a:lstStyle/>
          <a:p>
            <a:r>
              <a:rPr lang="en-US" sz="3200" b="0" dirty="0" smtClean="0"/>
              <a:t>Combinations without Repetition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239000" cy="46482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Example: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How many ways could 3 pool balls could be arranged out of 8 balls?</a:t>
            </a:r>
          </a:p>
          <a:p>
            <a:pPr>
              <a:spcAft>
                <a:spcPts val="12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is a permutation problem: the order matters!</a:t>
            </a:r>
          </a:p>
          <a:p>
            <a:pPr>
              <a:spcAft>
                <a:spcPts val="12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answer is 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= 8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6 = 336 </a:t>
            </a:r>
          </a:p>
          <a:p>
            <a:pPr>
              <a:spcAft>
                <a:spcPts val="12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But if you had three red balls, and 5 other balls, and you asked the question: “How many ways could the 3 red balls could be arranged out of 8 balls?”</a:t>
            </a:r>
          </a:p>
          <a:p>
            <a:pPr>
              <a:spcAft>
                <a:spcPts val="12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time, the order of the three red balls doesn’t matter!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7239000" cy="584613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 example, let us say balls 1, 2 and 3 are chosen. These are the possibilities:</a:t>
            </a:r>
          </a:p>
          <a:p>
            <a:pPr>
              <a:spcAft>
                <a:spcPts val="600"/>
              </a:spcAft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So, the permutations will have 6 times as many possibilities.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fact there is an easy way to work out how many ways "1 2 3" could be placed in order, and we have already talked about it. The answer is:</a:t>
            </a:r>
          </a:p>
          <a:p>
            <a:pPr algn="ctr">
              <a:spcAft>
                <a:spcPts val="60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3!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 3 × 2 × 1 = 6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5" name="Picture 1" descr="C:\Documents and Settings\user\Application Data\Tencent\Users\3283433498\QQ\WinTemp\RichOle\~DJ)Y3AT1@7U4JIHB%T7%8N.jpg"/>
          <p:cNvPicPr>
            <a:picLocks noChangeAspect="1" noChangeArrowheads="1"/>
          </p:cNvPicPr>
          <p:nvPr/>
        </p:nvPicPr>
        <p:blipFill>
          <a:blip r:embed="rId2"/>
          <a:srcRect t="3646"/>
          <a:stretch>
            <a:fillRect/>
          </a:stretch>
        </p:blipFill>
        <p:spPr bwMode="auto">
          <a:xfrm>
            <a:off x="1371600" y="1524000"/>
            <a:ext cx="2057400" cy="2013515"/>
          </a:xfrm>
          <a:prstGeom prst="rect">
            <a:avLst/>
          </a:prstGeom>
          <a:noFill/>
        </p:spPr>
      </p:pic>
      <p:pic>
        <p:nvPicPr>
          <p:cNvPr id="1026" name="Picture 2" descr="C:\Documents and Settings\user\Application Data\Tencent\Users\3283433498\QQ\WinTemp\RichOle\_S`3M2(C9]P3Y2CRW36MK5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1524000"/>
            <a:ext cx="2057400" cy="19755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7239000" cy="576993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 we adjust our permutations formula to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reduce 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by how many ways the objects could be in order (because we aren't interested in their order any more):</a:t>
            </a:r>
          </a:p>
          <a:p>
            <a:pPr>
              <a:spcAft>
                <a:spcPts val="600"/>
              </a:spcAft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is the formula for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combinations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spcAft>
                <a:spcPts val="600"/>
              </a:spcAft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800"/>
              </a:spcAft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Just like permutations, we can write </a:t>
            </a:r>
            <a:r>
              <a:rPr lang="en-US" sz="2400" i="1" baseline="300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i="1" baseline="-250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lots of different ways:</a:t>
            </a:r>
          </a:p>
        </p:txBody>
      </p:sp>
      <p:pic>
        <p:nvPicPr>
          <p:cNvPr id="29698" name="Picture 2" descr="https://www.mathsisfun.com/combinatorics/images/combinations-no-repeat-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981200"/>
            <a:ext cx="3186113" cy="685800"/>
          </a:xfrm>
          <a:prstGeom prst="rect">
            <a:avLst/>
          </a:prstGeom>
          <a:noFill/>
        </p:spPr>
      </p:pic>
      <p:pic>
        <p:nvPicPr>
          <p:cNvPr id="29699" name="Picture 3" descr="C:\Documents and Settings\user\Application Data\Tencent\Users\3283433498\QQ\WinTemp\RichOle\XBE1K$A3%B23BXUVNK8`VA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3505200"/>
            <a:ext cx="3209925" cy="1038225"/>
          </a:xfrm>
          <a:prstGeom prst="rect">
            <a:avLst/>
          </a:prstGeom>
          <a:noFill/>
        </p:spPr>
      </p:pic>
      <p:pic>
        <p:nvPicPr>
          <p:cNvPr id="29700" name="Picture 4" descr="C:\Documents and Settings\user\Application Data\Tencent\Users\3283433498\QQ\WinTemp\RichOle\QU]IQT5JZAB{2S}28C]4X8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09800" y="5486400"/>
            <a:ext cx="343333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7239000" cy="5236536"/>
          </a:xfrm>
        </p:spPr>
        <p:txBody>
          <a:bodyPr>
            <a:normAutofit/>
          </a:bodyPr>
          <a:lstStyle/>
          <a:p>
            <a:r>
              <a:rPr lang="en-US" altLang="zh-CN" sz="4000" b="1" dirty="0" smtClean="0">
                <a:latin typeface="Times New Roman" pitchFamily="18" charset="0"/>
                <a:cs typeface="Times New Roman" pitchFamily="18" charset="0"/>
              </a:rPr>
              <a:t>Question: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If everyone in this class shook hands with each other person once, how many handshakes would there be?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239000" cy="7467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Combinations with repetition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239000" cy="5257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Let us say there are five flavors of ice cream: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banana, chocolate, lemon, strawberry and vanilla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can have three scoops. How many variations will there be?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Let's use letters for the flavors: {b, c, l, s, v}. Example selections include: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{c, c, c} (3 scoops of chocolate)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{b, l, v} (one each of banana, lemon and vanilla)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{b, v, v} (one of banana, two of vanilla)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just to be clear: There are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n=5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things to choose from, and we choose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r=3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of them.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Order does not matter, and we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repeat!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696200" cy="1051560"/>
          </a:xfrm>
        </p:spPr>
        <p:txBody>
          <a:bodyPr>
            <a:normAutofit/>
          </a:bodyPr>
          <a:lstStyle/>
          <a:p>
            <a:r>
              <a:rPr lang="en-US" dirty="0" smtClean="0"/>
              <a:t>The Basic counting principle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315200" cy="17433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400" dirty="0" smtClean="0"/>
              <a:t>When dealing with the occurrence of more than one event or activity, it is important to be able to quickly determine how many possible outcomes exist.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3505200"/>
            <a:ext cx="2088749" cy="296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3505200"/>
            <a:ext cx="4800600" cy="2971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indent="-274320">
              <a:spcBef>
                <a:spcPts val="600"/>
              </a:spcBef>
              <a:spcAft>
                <a:spcPts val="1200"/>
              </a:spcAft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n-US" sz="2400" dirty="0" smtClean="0"/>
              <a:t>For example, if ice cream sundaes come in 5 </a:t>
            </a:r>
            <a:r>
              <a:rPr lang="en-US" sz="2400" dirty="0" err="1" smtClean="0"/>
              <a:t>flavours</a:t>
            </a:r>
            <a:r>
              <a:rPr lang="en-US" sz="2400" dirty="0" smtClean="0"/>
              <a:t> with 4 possible toppings, how many different sundaes can be made with one </a:t>
            </a:r>
            <a:r>
              <a:rPr lang="en-US" sz="2400" dirty="0" err="1" smtClean="0"/>
              <a:t>flavour</a:t>
            </a:r>
            <a:r>
              <a:rPr lang="en-US" sz="2400" dirty="0" smtClean="0"/>
              <a:t> of ice cream and one topping?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7239000" cy="28194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 it is like we are ordering a robot to get our ice cream.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can write this down as</a:t>
            </a:r>
          </a:p>
          <a:p>
            <a:pPr>
              <a:spcAft>
                <a:spcPts val="600"/>
              </a:spcAft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fact the three examples above can be written like this:</a:t>
            </a:r>
          </a:p>
        </p:txBody>
      </p:sp>
      <p:pic>
        <p:nvPicPr>
          <p:cNvPr id="30721" name="Picture 1" descr="C:\Documents and Settings\user\Application Data\Tencent\Users\3283433498\QQ\WinTemp\RichOle\@9Y${0OAVVYP$L~XU[)I$6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609600"/>
            <a:ext cx="7356297" cy="914400"/>
          </a:xfrm>
          <a:prstGeom prst="rect">
            <a:avLst/>
          </a:prstGeom>
          <a:noFill/>
        </p:spPr>
      </p:pic>
      <p:pic>
        <p:nvPicPr>
          <p:cNvPr id="30722" name="Picture 2" descr="C:\Documents and Settings\user\Application Data\Tencent\Users\3283433498\QQ\WinTemp\RichOle\E07Q22$51{7FD7M`~IKYYJ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3124200"/>
            <a:ext cx="6715125" cy="428625"/>
          </a:xfrm>
          <a:prstGeom prst="rect">
            <a:avLst/>
          </a:prstGeom>
          <a:noFill/>
        </p:spPr>
      </p:pic>
      <p:pic>
        <p:nvPicPr>
          <p:cNvPr id="30723" name="Picture 3" descr="C:\Documents and Settings\user\Application Data\Tencent\Users\3283433498\QQ\WinTemp\RichOle\~QP[E0{D4NRC5PV$~E}0$D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4572000"/>
            <a:ext cx="7772400" cy="11285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7239000" cy="5922336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OK, so instead of worrying about different flavors, we have a 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simpler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question: "how many different ways can we arrange arrows and circles?"</a:t>
            </a:r>
          </a:p>
          <a:p>
            <a:pPr>
              <a:spcAft>
                <a:spcPts val="12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Notice that there are always 3 circles (3 scoops of ice cream) and 4 arrows (we need to move 4 times to go from the 1st to 5th container).</a:t>
            </a:r>
          </a:p>
          <a:p>
            <a:pPr>
              <a:spcAft>
                <a:spcPts val="12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 (being general here) there are 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r + (n−1)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positions, and we want to choose 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of them to have circles.</a:t>
            </a:r>
          </a:p>
          <a:p>
            <a:pPr>
              <a:spcAft>
                <a:spcPts val="12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is like saying "we have 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r + (n−1)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pool balls and want to choose 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of them". In other words it is now like the pool balls question, but with slightly changed numbers.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7239000" cy="5617536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We can write it like this:</a:t>
            </a:r>
          </a:p>
          <a:p>
            <a:pPr>
              <a:spcAft>
                <a:spcPts val="600"/>
              </a:spcAft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(note: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r+(n−1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is the same as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n+r−1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spcAft>
                <a:spcPts val="600"/>
              </a:spcAft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So, what about our example, what is the answer?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3" name="Picture 1" descr="C:\Documents and Settings\user\Application Data\Tencent\Users\3283433498\QQ\WinTemp\RichOle\{YQTO273@L4Y(2Y]J7~(9Y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524000"/>
            <a:ext cx="3352800" cy="742950"/>
          </a:xfrm>
          <a:prstGeom prst="rect">
            <a:avLst/>
          </a:prstGeom>
          <a:noFill/>
        </p:spPr>
      </p:pic>
      <p:pic>
        <p:nvPicPr>
          <p:cNvPr id="33794" name="Picture 2" descr="C:\Documents and Settings\user\Application Data\Tencent\Users\3283433498\QQ\WinTemp\RichOle\X0WCW0LODO)~EV]FDYO~32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4419600"/>
            <a:ext cx="4438650" cy="876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239000" cy="609600"/>
          </a:xfrm>
        </p:spPr>
        <p:txBody>
          <a:bodyPr/>
          <a:lstStyle/>
          <a:p>
            <a:r>
              <a:rPr lang="en-US" dirty="0" smtClean="0"/>
              <a:t>To sum 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7239000" cy="51816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Permutations (repetition not allowed):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Combinations (repetition not allowed):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Combinations (repetition allowed):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69" name="Picture 1" descr="C:\Documents and Settings\user\Application Data\Tencent\Users\3283433498\QQ\WinTemp\RichOle\CR]HZF{3I{_3WA2EV%D65T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1600200"/>
            <a:ext cx="1914525" cy="895350"/>
          </a:xfrm>
          <a:prstGeom prst="rect">
            <a:avLst/>
          </a:prstGeom>
          <a:noFill/>
        </p:spPr>
      </p:pic>
      <p:pic>
        <p:nvPicPr>
          <p:cNvPr id="5" name="Picture 3" descr="C:\Documents and Settings\user\Application Data\Tencent\Users\3283433498\QQ\WinTemp\RichOle\XBE1K$A3%B23BXUVNK8`VA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3505200"/>
            <a:ext cx="3209925" cy="1038225"/>
          </a:xfrm>
          <a:prstGeom prst="rect">
            <a:avLst/>
          </a:prstGeom>
          <a:noFill/>
        </p:spPr>
      </p:pic>
      <p:pic>
        <p:nvPicPr>
          <p:cNvPr id="6" name="Picture 1" descr="C:\Documents and Settings\user\Application Data\Tencent\Users\3283433498\QQ\WinTemp\RichOle\{YQTO273@L4Y(2Y]J7~(9YJ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5486400"/>
            <a:ext cx="3352800" cy="742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7239000" cy="5846136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400" dirty="0" smtClean="0"/>
              <a:t>Rather than list the entire sample space with all possible combinations of ice cream and toppings, we may simply multiply:   5 × 4 = 20 possible sundaes.  This simple multiplication  process is known as the </a:t>
            </a:r>
            <a:r>
              <a:rPr lang="en-US" sz="2400" b="1" dirty="0" smtClean="0"/>
              <a:t>Counting Principle</a:t>
            </a:r>
            <a:r>
              <a:rPr lang="en-US" sz="2400" dirty="0" smtClean="0"/>
              <a:t>.</a:t>
            </a:r>
          </a:p>
          <a:p>
            <a:pPr>
              <a:spcAft>
                <a:spcPts val="1200"/>
              </a:spcAft>
            </a:pPr>
            <a:endParaRPr lang="en-US" sz="2400" b="1" dirty="0" smtClean="0"/>
          </a:p>
          <a:p>
            <a:pPr>
              <a:spcAft>
                <a:spcPts val="1200"/>
              </a:spcAft>
            </a:pPr>
            <a:r>
              <a:rPr lang="en-US" sz="2400" b="1" u="sng" dirty="0" smtClean="0"/>
              <a:t>The Fundamental Counting Principle</a:t>
            </a:r>
            <a:r>
              <a:rPr lang="en-US" sz="2400" u="sng" dirty="0" smtClean="0"/>
              <a:t>:</a:t>
            </a:r>
            <a:r>
              <a:rPr lang="en-US" sz="2400" dirty="0" smtClean="0"/>
              <a:t>  </a:t>
            </a:r>
            <a:br>
              <a:rPr lang="en-US" sz="2400" dirty="0" smtClean="0"/>
            </a:br>
            <a:r>
              <a:rPr lang="en-US" sz="2400" b="1" dirty="0" smtClean="0"/>
              <a:t>If there are </a:t>
            </a:r>
            <a:r>
              <a:rPr lang="en-US" sz="2400" b="1" i="1" dirty="0" smtClean="0"/>
              <a:t>a</a:t>
            </a:r>
            <a:r>
              <a:rPr lang="en-US" sz="2400" b="1" dirty="0" smtClean="0"/>
              <a:t> ways for one activity to occur, and </a:t>
            </a:r>
            <a:r>
              <a:rPr lang="en-US" sz="2400" b="1" i="1" dirty="0" smtClean="0"/>
              <a:t>b</a:t>
            </a:r>
            <a:r>
              <a:rPr lang="en-US" sz="2400" b="1" dirty="0" smtClean="0"/>
              <a:t> ways for a second activity to occur, then there are </a:t>
            </a:r>
            <a:r>
              <a:rPr lang="en-US" sz="2400" b="1" i="1" dirty="0" smtClean="0"/>
              <a:t>a </a:t>
            </a:r>
            <a:r>
              <a:rPr lang="en-US" sz="2400" b="1" dirty="0" smtClean="0"/>
              <a:t>×</a:t>
            </a:r>
            <a:r>
              <a:rPr lang="en-US" sz="2400" b="1" i="1" dirty="0" smtClean="0"/>
              <a:t> b</a:t>
            </a:r>
            <a:r>
              <a:rPr lang="en-US" sz="2400" b="1" dirty="0" smtClean="0"/>
              <a:t> ways for both to occur.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/>
              <a:t>Roll a die and flip a coin. How many ways are there to roll a die and flip a coin?</a:t>
            </a:r>
          </a:p>
          <a:p>
            <a:pPr>
              <a:spcAft>
                <a:spcPts val="600"/>
              </a:spcAft>
            </a:pPr>
            <a:r>
              <a:rPr lang="en-US" sz="2200" dirty="0" smtClean="0"/>
              <a:t>There are 6 ways to roll a die and 2 ways to flip a coin.</a:t>
            </a:r>
          </a:p>
          <a:p>
            <a:pPr>
              <a:spcAft>
                <a:spcPts val="2400"/>
              </a:spcAft>
            </a:pPr>
            <a:r>
              <a:rPr lang="en-US" sz="2200" dirty="0" smtClean="0"/>
              <a:t>So there are 6 × 2 = 12 ways to roll a die and flip a coin.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 startAt="2"/>
            </a:pPr>
            <a:r>
              <a:rPr lang="en-US" sz="2400" dirty="0" smtClean="0"/>
              <a:t>Draw two cards from a standard deck of 52 cards without replacing the cards. How many ways are there to draw the two cards?</a:t>
            </a:r>
          </a:p>
          <a:p>
            <a:pPr marL="457200" indent="-457200">
              <a:spcAft>
                <a:spcPts val="600"/>
              </a:spcAft>
            </a:pPr>
            <a:r>
              <a:rPr lang="en-US" sz="2200" dirty="0" smtClean="0"/>
              <a:t>There are 52 ways to draw the first card.</a:t>
            </a:r>
          </a:p>
          <a:p>
            <a:pPr marL="457200" indent="-457200">
              <a:spcAft>
                <a:spcPts val="600"/>
              </a:spcAft>
            </a:pPr>
            <a:r>
              <a:rPr lang="en-US" sz="2200" dirty="0" smtClean="0"/>
              <a:t>There are 51 ways to draw the second card.</a:t>
            </a:r>
          </a:p>
          <a:p>
            <a:pPr marL="457200" indent="-457200">
              <a:spcAft>
                <a:spcPts val="600"/>
              </a:spcAft>
            </a:pPr>
            <a:r>
              <a:rPr lang="en-US" sz="2200" dirty="0" smtClean="0"/>
              <a:t>There are 52 × 51 = 2,652 ways to draw the two cards.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the Counting Principle also works for more than two activities!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7239000" cy="4703136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/>
              <a:t>A coin is tossed five times. How many arrangements are there of heads and tails?</a:t>
            </a:r>
          </a:p>
          <a:p>
            <a:pPr>
              <a:spcAft>
                <a:spcPts val="600"/>
              </a:spcAft>
            </a:pPr>
            <a:r>
              <a:rPr lang="en-US" sz="1800" dirty="0" smtClean="0"/>
              <a:t>There are 2 ways to flip each coin.</a:t>
            </a:r>
          </a:p>
          <a:p>
            <a:pPr>
              <a:spcAft>
                <a:spcPts val="600"/>
              </a:spcAft>
            </a:pPr>
            <a:r>
              <a:rPr lang="en-US" sz="1800" dirty="0" smtClean="0"/>
              <a:t>There are 2 × 2 × 2 × 2 × 2 = 32 arrangements of heads and tails.</a:t>
            </a:r>
          </a:p>
          <a:p>
            <a:pPr marL="342900" indent="-342900">
              <a:spcAft>
                <a:spcPts val="600"/>
              </a:spcAft>
              <a:buNone/>
            </a:pPr>
            <a:endParaRPr lang="en-US" sz="1800" dirty="0" smtClean="0"/>
          </a:p>
          <a:p>
            <a:pPr marL="457200" indent="-457200">
              <a:spcAft>
                <a:spcPts val="600"/>
              </a:spcAft>
              <a:buFont typeface="+mj-lt"/>
              <a:buAutoNum type="arabicPeriod" startAt="2"/>
            </a:pPr>
            <a:r>
              <a:rPr lang="en-US" sz="2400" dirty="0" smtClean="0"/>
              <a:t>A die is rolled four times. How many possible outcomes are there?</a:t>
            </a:r>
          </a:p>
          <a:p>
            <a:pPr marL="457200" indent="-457200">
              <a:spcAft>
                <a:spcPts val="600"/>
              </a:spcAft>
            </a:pPr>
            <a:r>
              <a:rPr lang="en-US" sz="1800" dirty="0" smtClean="0"/>
              <a:t>There are 6 ways to roll each die.</a:t>
            </a:r>
          </a:p>
          <a:p>
            <a:pPr marL="457200" indent="-457200">
              <a:spcAft>
                <a:spcPts val="600"/>
              </a:spcAft>
            </a:pPr>
            <a:r>
              <a:rPr lang="en-US" sz="1800" dirty="0" smtClean="0"/>
              <a:t>There are 6 × 6 × 6 × 6 = 1,296 possible outcomes.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239000" cy="822960"/>
          </a:xfrm>
        </p:spPr>
        <p:txBody>
          <a:bodyPr/>
          <a:lstStyle/>
          <a:p>
            <a:r>
              <a:rPr lang="en-US" dirty="0" smtClean="0"/>
              <a:t>permutations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7391400" cy="1371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 </a:t>
            </a:r>
            <a:r>
              <a:rPr lang="en-US" sz="2400" b="1" dirty="0" smtClean="0"/>
              <a:t>permutation</a:t>
            </a:r>
            <a:r>
              <a:rPr lang="en-US" sz="2400" dirty="0" smtClean="0"/>
              <a:t> is an arrangement of objects in specific order. </a:t>
            </a:r>
          </a:p>
          <a:p>
            <a:pPr>
              <a:spcAft>
                <a:spcPts val="600"/>
              </a:spcAft>
            </a:pPr>
            <a:r>
              <a:rPr lang="en-US" sz="2400" b="1" dirty="0" smtClean="0"/>
              <a:t>The order of the arrangement is important!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2438400"/>
            <a:ext cx="5181600" cy="2971800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274320" lvl="0" indent="-274320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n-US" sz="2000" dirty="0"/>
              <a:t>Consider, four students walking toward their school </a:t>
            </a:r>
            <a:r>
              <a:rPr lang="en-US" sz="2000" dirty="0" smtClean="0"/>
              <a:t>entrance. How </a:t>
            </a:r>
            <a:r>
              <a:rPr lang="en-US" sz="2000" dirty="0"/>
              <a:t>many different ways could they arrange themselves in this side-by-side pattern</a:t>
            </a:r>
            <a:r>
              <a:rPr lang="en-US" sz="2000" dirty="0" smtClean="0"/>
              <a:t>?</a:t>
            </a:r>
          </a:p>
          <a:p>
            <a:pPr marL="274320" lvl="0" indent="-274320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n-US" sz="2000" dirty="0"/>
              <a:t>1,2,3,4       2,1,3,4       3,2,1,4       4,2,3,1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>1,2,4,3       2,1,4,3       3,2,4,1       4,2,1,3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>1,3,2,4       2,3,1,4       3,1,2,4       4,3,2,1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>1,3,4,2       2,3,4,1       3,1,4,2       4,3,1,2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>1,4,2,3       2,4,1,3       3,4,2,1       4,1,2,3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>1,4,3,2       2,4,3,1       3,4,1,2       4,1,3,2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2514600"/>
            <a:ext cx="231457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04800" y="5486400"/>
            <a:ext cx="7467600" cy="11337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lvl="0" indent="-274320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n-US" sz="2000" dirty="0" smtClean="0"/>
              <a:t>There are 24 different arrangements, or permutations, of the four students walking side-by-side. </a:t>
            </a:r>
          </a:p>
          <a:p>
            <a:pPr marL="274320" lvl="0" indent="-274320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n-US" sz="2000" dirty="0" smtClean="0"/>
              <a:t>That is 4 × 3 × 2 × 1 =</a:t>
            </a:r>
            <a:r>
              <a:rPr lang="en-US" sz="2000" dirty="0"/>
              <a:t> </a:t>
            </a:r>
            <a:r>
              <a:rPr lang="en-US" sz="2000" dirty="0" smtClean="0"/>
              <a:t>4</a:t>
            </a:r>
            <a:r>
              <a:rPr lang="en-US" sz="2000" dirty="0"/>
              <a:t>!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uiExpand="1" build="p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7239000" cy="5617536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number of permutations of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different objects is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 = n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n-1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)(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n-2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)×…×3×2×1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</p:spPr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7391400" cy="500793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3200" b="1" dirty="0" smtClean="0"/>
              <a:t>Question:</a:t>
            </a:r>
            <a:r>
              <a:rPr lang="en-US" sz="3200" dirty="0" smtClean="0"/>
              <a:t> Five different books are on a shelf. In how many different ways could you arrange them?</a:t>
            </a:r>
          </a:p>
          <a:p>
            <a:pPr>
              <a:spcAft>
                <a:spcPts val="1200"/>
              </a:spcAft>
            </a:pPr>
            <a:r>
              <a:rPr lang="en-US" sz="3200" b="1" dirty="0" smtClean="0"/>
              <a:t>Answer:</a:t>
            </a:r>
            <a:r>
              <a:rPr lang="en-US" sz="3200" dirty="0" smtClean="0"/>
              <a:t>   5! = 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3200" dirty="0" smtClean="0"/>
              <a:t>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3200" dirty="0" smtClean="0"/>
              <a:t>3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3200" dirty="0" smtClean="0"/>
              <a:t>4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3200" dirty="0" smtClean="0"/>
              <a:t>5 = 120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7239000" cy="569373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000" b="1" dirty="0" smtClean="0"/>
              <a:t>Question:</a:t>
            </a:r>
            <a:r>
              <a:rPr lang="en-US" sz="2000" dirty="0" smtClean="0"/>
              <a:t> There are 6! permutations of the 6 letters of the word ‘</a:t>
            </a:r>
            <a:r>
              <a:rPr lang="en-US" sz="2000" i="1" dirty="0" smtClean="0"/>
              <a:t>square</a:t>
            </a:r>
            <a:r>
              <a:rPr lang="en-US" sz="2000" dirty="0" smtClean="0"/>
              <a:t>’.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a)  In how many of them is </a:t>
            </a:r>
            <a:r>
              <a:rPr lang="en-US" sz="2000" i="1" dirty="0" smtClean="0"/>
              <a:t>r</a:t>
            </a:r>
            <a:r>
              <a:rPr lang="en-US" sz="2000" dirty="0" smtClean="0"/>
              <a:t> the second letter?  _ </a:t>
            </a:r>
            <a:r>
              <a:rPr lang="en-US" sz="2000" i="1" u="sng" dirty="0" smtClean="0"/>
              <a:t>r</a:t>
            </a:r>
            <a:r>
              <a:rPr lang="en-US" sz="2000" dirty="0" smtClean="0"/>
              <a:t> _ _ _ _</a:t>
            </a:r>
          </a:p>
          <a:p>
            <a:pPr>
              <a:spcAft>
                <a:spcPts val="1800"/>
              </a:spcAft>
            </a:pPr>
            <a:r>
              <a:rPr lang="en-US" sz="2000" dirty="0" smtClean="0"/>
              <a:t>b)  In how many of them are </a:t>
            </a:r>
            <a:r>
              <a:rPr lang="en-US" sz="2000" i="1" dirty="0" smtClean="0"/>
              <a:t>q</a:t>
            </a:r>
            <a:r>
              <a:rPr lang="en-US" sz="2000" dirty="0" smtClean="0"/>
              <a:t> and </a:t>
            </a:r>
            <a:r>
              <a:rPr lang="en-US" sz="2000" i="1" dirty="0" smtClean="0"/>
              <a:t>e</a:t>
            </a:r>
            <a:r>
              <a:rPr lang="en-US" sz="2000" dirty="0" smtClean="0"/>
              <a:t> next to each other?</a:t>
            </a:r>
          </a:p>
          <a:p>
            <a:pPr>
              <a:spcAft>
                <a:spcPts val="600"/>
              </a:spcAft>
            </a:pPr>
            <a:r>
              <a:rPr lang="en-US" sz="2000" b="1" dirty="0" smtClean="0"/>
              <a:t>Solution:</a:t>
            </a:r>
            <a:endParaRPr lang="en-US" sz="2000" dirty="0" smtClean="0"/>
          </a:p>
          <a:p>
            <a:pPr>
              <a:spcAft>
                <a:spcPts val="600"/>
              </a:spcAft>
            </a:pPr>
            <a:r>
              <a:rPr lang="en-US" sz="2000" dirty="0" smtClean="0"/>
              <a:t>a)  Let </a:t>
            </a:r>
            <a:r>
              <a:rPr lang="en-US" sz="2000" i="1" dirty="0" smtClean="0"/>
              <a:t>r</a:t>
            </a:r>
            <a:r>
              <a:rPr lang="en-US" sz="2000" dirty="0" smtClean="0"/>
              <a:t> be the second letter.  Then there are 5 ways to fill the first spot. After that has happened, there are 4 ways to fill the third, 3 to fill the fourth, and so on.  There are 5! such permutations (5! = 120).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b)  Let </a:t>
            </a:r>
            <a:r>
              <a:rPr lang="en-US" sz="2000" i="1" dirty="0" smtClean="0"/>
              <a:t>q</a:t>
            </a:r>
            <a:r>
              <a:rPr lang="en-US" sz="2000" dirty="0" smtClean="0"/>
              <a:t> and </a:t>
            </a:r>
            <a:r>
              <a:rPr lang="en-US" sz="2000" i="1" dirty="0" smtClean="0"/>
              <a:t>e</a:t>
            </a:r>
            <a:r>
              <a:rPr lang="en-US" sz="2000" dirty="0" smtClean="0"/>
              <a:t> be next to each other as </a:t>
            </a:r>
            <a:r>
              <a:rPr lang="en-US" sz="2000" i="1" dirty="0" err="1" smtClean="0"/>
              <a:t>qe</a:t>
            </a:r>
            <a:r>
              <a:rPr lang="en-US" sz="2000" dirty="0" smtClean="0"/>
              <a:t>.  Then we will be permuting the 5 units </a:t>
            </a:r>
            <a:r>
              <a:rPr lang="en-US" sz="2000" i="1" dirty="0" err="1" smtClean="0"/>
              <a:t>qe</a:t>
            </a:r>
            <a:r>
              <a:rPr lang="en-US" sz="2000" i="1" dirty="0" smtClean="0"/>
              <a:t>, s, u a, r.</a:t>
            </a:r>
            <a:r>
              <a:rPr lang="en-US" sz="2000" dirty="0" smtClean="0"/>
              <a:t>.  They have 5! permutations.  But </a:t>
            </a:r>
            <a:r>
              <a:rPr lang="en-US" sz="2000" i="1" dirty="0" smtClean="0"/>
              <a:t>q</a:t>
            </a:r>
            <a:r>
              <a:rPr lang="en-US" sz="2000" dirty="0" smtClean="0"/>
              <a:t> and </a:t>
            </a:r>
            <a:r>
              <a:rPr lang="en-US" sz="2000" i="1" dirty="0" smtClean="0"/>
              <a:t>e</a:t>
            </a:r>
            <a:r>
              <a:rPr lang="en-US" sz="2000" dirty="0" smtClean="0"/>
              <a:t> could be together as </a:t>
            </a:r>
            <a:r>
              <a:rPr lang="en-US" sz="2000" i="1" dirty="0" smtClean="0"/>
              <a:t>eq</a:t>
            </a:r>
            <a:r>
              <a:rPr lang="en-US" sz="2000" dirty="0" smtClean="0"/>
              <a:t>.  Therefore, the total number of ways they can be next to each other is 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2000" dirty="0" smtClean="0"/>
              <a:t>5! = 240.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251</TotalTime>
  <Words>698</Words>
  <Application>Microsoft Office PowerPoint</Application>
  <PresentationFormat>On-screen Show (4:3)</PresentationFormat>
  <Paragraphs>122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Opulent</vt:lpstr>
      <vt:lpstr>Permutations and combinations</vt:lpstr>
      <vt:lpstr>The Basic counting principle</vt:lpstr>
      <vt:lpstr>Slide 3</vt:lpstr>
      <vt:lpstr>Examples:</vt:lpstr>
      <vt:lpstr>the Counting Principle also works for more than two activities!</vt:lpstr>
      <vt:lpstr>permutations</vt:lpstr>
      <vt:lpstr>Slide 7</vt:lpstr>
      <vt:lpstr>examples</vt:lpstr>
      <vt:lpstr>Slide 9</vt:lpstr>
      <vt:lpstr>Permutations of less than all</vt:lpstr>
      <vt:lpstr>Slide 11</vt:lpstr>
      <vt:lpstr>Slide 12</vt:lpstr>
      <vt:lpstr>Slide 13</vt:lpstr>
      <vt:lpstr>Combinations</vt:lpstr>
      <vt:lpstr>Combinations without Repetition</vt:lpstr>
      <vt:lpstr>Slide 16</vt:lpstr>
      <vt:lpstr>Slide 17</vt:lpstr>
      <vt:lpstr>Slide 18</vt:lpstr>
      <vt:lpstr>Combinations with repetition</vt:lpstr>
      <vt:lpstr>Slide 20</vt:lpstr>
      <vt:lpstr>Slide 21</vt:lpstr>
      <vt:lpstr>Slide 22</vt:lpstr>
      <vt:lpstr>To sum up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Permutations and combinations</dc:title>
  <dc:creator>lenovo</dc:creator>
  <cp:lastModifiedBy>lenovo</cp:lastModifiedBy>
  <cp:revision>18</cp:revision>
  <dcterms:created xsi:type="dcterms:W3CDTF">2015-11-25T01:53:40Z</dcterms:created>
  <dcterms:modified xsi:type="dcterms:W3CDTF">2015-11-29T23:46:28Z</dcterms:modified>
</cp:coreProperties>
</file>